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1"/>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49"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291" r:id="rId32"/>
    <p:sldId id="292" r:id="rId33"/>
    <p:sldId id="343" r:id="rId34"/>
    <p:sldId id="330" r:id="rId35"/>
    <p:sldId id="344" r:id="rId36"/>
    <p:sldId id="331" r:id="rId37"/>
    <p:sldId id="332" r:id="rId38"/>
    <p:sldId id="333" r:id="rId39"/>
    <p:sldId id="293" r:id="rId40"/>
    <p:sldId id="298" r:id="rId41"/>
    <p:sldId id="299" r:id="rId42"/>
    <p:sldId id="300" r:id="rId43"/>
    <p:sldId id="313" r:id="rId44"/>
    <p:sldId id="301" r:id="rId45"/>
    <p:sldId id="302" r:id="rId46"/>
    <p:sldId id="303" r:id="rId47"/>
    <p:sldId id="305" r:id="rId48"/>
    <p:sldId id="304" r:id="rId49"/>
    <p:sldId id="306" r:id="rId50"/>
    <p:sldId id="307" r:id="rId51"/>
    <p:sldId id="309" r:id="rId52"/>
    <p:sldId id="308" r:id="rId53"/>
    <p:sldId id="297" r:id="rId54"/>
    <p:sldId id="312" r:id="rId55"/>
    <p:sldId id="346" r:id="rId56"/>
    <p:sldId id="347" r:id="rId57"/>
    <p:sldId id="314" r:id="rId58"/>
    <p:sldId id="295" r:id="rId59"/>
    <p:sldId id="296" r:id="rId60"/>
    <p:sldId id="316" r:id="rId61"/>
    <p:sldId id="319" r:id="rId62"/>
    <p:sldId id="270" r:id="rId63"/>
    <p:sldId id="272" r:id="rId64"/>
    <p:sldId id="317" r:id="rId65"/>
    <p:sldId id="318" r:id="rId66"/>
    <p:sldId id="310" r:id="rId67"/>
    <p:sldId id="324" r:id="rId68"/>
    <p:sldId id="320" r:id="rId69"/>
    <p:sldId id="321" r:id="rId70"/>
    <p:sldId id="322" r:id="rId71"/>
    <p:sldId id="323" r:id="rId72"/>
    <p:sldId id="268" r:id="rId73"/>
    <p:sldId id="329" r:id="rId74"/>
    <p:sldId id="325" r:id="rId75"/>
    <p:sldId id="326" r:id="rId76"/>
    <p:sldId id="327" r:id="rId77"/>
    <p:sldId id="328" r:id="rId78"/>
    <p:sldId id="275" r:id="rId79"/>
    <p:sldId id="350" r:id="rId80"/>
  </p:sldIdLst>
  <p:sldSz cx="18288000" cy="10287000"/>
  <p:notesSz cx="6858000" cy="9144000"/>
  <p:embeddedFontLst>
    <p:embeddedFont>
      <p:font typeface="Calibri" panose="020F0502020204030204" pitchFamily="34" charset="0"/>
      <p:regular r:id="rId82"/>
      <p:bold r:id="rId83"/>
      <p:italic r:id="rId84"/>
      <p:boldItalic r:id="rId85"/>
    </p:embeddedFont>
    <p:embeddedFont>
      <p:font typeface="Cambria Math" panose="02040503050406030204" pitchFamily="18" charset="0"/>
      <p:regular r:id="rId86"/>
    </p:embeddedFont>
    <p:embeddedFont>
      <p:font typeface="Gidole" panose="02000503000000000000" pitchFamily="50" charset="0"/>
      <p:regular r:id="rId87"/>
    </p:embeddedFont>
    <p:embeddedFont>
      <p:font typeface="Impact" panose="020B0806030902050204" pitchFamily="34" charset="0"/>
      <p:regular r:id="rId88"/>
    </p:embeddedFont>
    <p:embeddedFont>
      <p:font typeface="League Spartan" panose="020B0604020202020204" charset="0"/>
      <p:regular r:id="rId89"/>
    </p:embeddedFont>
    <p:embeddedFont>
      <p:font typeface="Open Sans Extra Bold" panose="020B0604020202020204" charset="0"/>
      <p:regular r:id="rId90"/>
    </p:embeddedFont>
    <p:embeddedFont>
      <p:font typeface="Roboto Mono" pitchFamily="2" charset="0"/>
      <p:regular r:id="rId91"/>
      <p:bold r:id="rId92"/>
      <p:italic r:id="rId93"/>
      <p:boldItalic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49"/>
            <p14:sldId id="284"/>
            <p14:sldId id="285"/>
            <p14:sldId id="286"/>
            <p14:sldId id="287"/>
            <p14:sldId id="288"/>
            <p14:sldId id="289"/>
            <p14:sldId id="334"/>
            <p14:sldId id="335"/>
            <p14:sldId id="338"/>
            <p14:sldId id="337"/>
            <p14:sldId id="290"/>
            <p14:sldId id="339"/>
            <p14:sldId id="340"/>
            <p14:sldId id="341"/>
            <p14:sldId id="342"/>
            <p14:sldId id="291"/>
            <p14:sldId id="292"/>
            <p14:sldId id="343"/>
            <p14:sldId id="330"/>
            <p14:sldId id="344"/>
            <p14:sldId id="331"/>
            <p14:sldId id="332"/>
            <p14:sldId id="333"/>
          </p14:sldIdLst>
        </p14:section>
        <p14:section name="2. Foundations of Inferential Statistics" id="{3CCE065B-7A43-4046-B801-1DF590334418}">
          <p14:sldIdLst>
            <p14:sldId id="293"/>
            <p14:sldId id="298"/>
            <p14:sldId id="299"/>
            <p14:sldId id="300"/>
            <p14:sldId id="313"/>
            <p14:sldId id="301"/>
            <p14:sldId id="302"/>
            <p14:sldId id="303"/>
            <p14:sldId id="305"/>
            <p14:sldId id="304"/>
            <p14:sldId id="306"/>
            <p14:sldId id="307"/>
            <p14:sldId id="309"/>
            <p14:sldId id="308"/>
            <p14:sldId id="297"/>
            <p14:sldId id="312"/>
            <p14:sldId id="346"/>
            <p14:sldId id="347"/>
            <p14:sldId id="314"/>
          </p14:sldIdLst>
        </p14:section>
        <p14:section name="3. t-tests for business impact" id="{4A105B42-97ED-4D16-9FCD-B81D11DB0110}">
          <p14:sldIdLst>
            <p14:sldId id="295"/>
            <p14:sldId id="296"/>
            <p14:sldId id="316"/>
            <p14:sldId id="319"/>
            <p14:sldId id="270"/>
            <p14:sldId id="272"/>
            <p14:sldId id="317"/>
            <p14:sldId id="318"/>
            <p14:sldId id="310"/>
            <p14:sldId id="324"/>
            <p14:sldId id="320"/>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varScale="1">
        <p:scale>
          <a:sx n="63" d="100"/>
          <a:sy n="63" d="100"/>
        </p:scale>
        <p:origin x="1194" y="90"/>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when you have a discrete variable with not that many possible options, it’s not going to be a very rich analysis to use it as a quantitative variable. You may need to “join forces” with multiple categories to come up with a richer analysis. </a:t>
            </a:r>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categorical variable using PivotTables.</a:t>
            </a:r>
          </a:p>
          <a:p>
            <a:r>
              <a:rPr lang="en-US" dirty="0"/>
              <a:t>You can refer to the Demo notes for written instructions on how to do this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870365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continuous variable (wage) using the Analysis </a:t>
            </a:r>
            <a:r>
              <a:rPr lang="en-US" dirty="0" err="1"/>
              <a:t>ToolPak</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The really interesting thing about statistics is that sample means tend to be normally distributed, no matter the kind of variable we are dealing with. Let’s see this in action.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what is known as a “uniform” distribution. Each value from 0 to 36 is equally likely when you spin a roulette wheel. So our histogram is going to look pretty “square.”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422497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we get a normal distribution! Check out that bell curve. Isn’t that crazy!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59322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t>
            </a:r>
          </a:p>
          <a:p>
            <a:r>
              <a:rPr lang="en-US" dirty="0"/>
              <a:t>A good hypothesis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flip-side of the test statistic, we get a corresponding p-value. You can “look up” the relationship between test statistic and p-value in a table like the above. Excel will calculate both these measures for us, nice!  </a:t>
            </a:r>
          </a:p>
          <a:p>
            <a:r>
              <a:rPr lang="en-US" dirty="0"/>
              <a:t>We will get more into depth about how to interpret this p-value later. </a:t>
            </a:r>
          </a:p>
          <a:p>
            <a:r>
              <a:rPr lang="en-US" dirty="0"/>
              <a:t>So, let’s try to piece together all the stuff I’ve thrown at you so far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064415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58249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ummerofgeorge/olt-excel-stats-for-analytics/raw/master/1-exploratory-data-analysis/wages.xls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ummerofgeorge/olt-excel-stats-for-analytics/raw/master/1-exploratory-data-analysis/wages.xls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github.com/summerofgeorge/olt-excel-stats-for-analytics/raw/master/1-exploratory-data-analysis/housing-descriptive.xlsx"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0.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hyperlink" Target="https://github.com/summerofgeorge/olt-excel-stats-for-analytics/raw/master/3-t-tests-for-business-impact/housing-inferential.xlsx"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hlinkClick r:id="rId4"/>
              </a:rPr>
              <a:t>wages.xlsx</a:t>
            </a:r>
            <a:endParaRPr lang="en-US" sz="3000" dirty="0">
              <a:solidFill>
                <a:srgbClr val="000000"/>
              </a:solidFill>
              <a:latin typeface="Roboto Mono" pitchFamily="2" charset="0"/>
              <a:ea typeface="Roboto Mono" pitchFamily="2" charset="0"/>
            </a:endParaRP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5"/>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hlinkClick r:id="rId4"/>
              </a:rPr>
              <a:t>wages.xlsx</a:t>
            </a:r>
            <a:endParaRPr lang="en-US" sz="3000" dirty="0">
              <a:solidFill>
                <a:srgbClr val="000000"/>
              </a:solidFill>
              <a:latin typeface="Roboto Mono" pitchFamily="2" charset="0"/>
              <a:ea typeface="Roboto Mono" pitchFamily="2" charset="0"/>
            </a:endParaRP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5"/>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914400" y="0"/>
            <a:ext cx="79248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914400" y="4476130"/>
            <a:ext cx="79248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IT’S NEBULOSE…</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162228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frequencies using PivotTables</a:t>
            </a:r>
          </a:p>
        </p:txBody>
      </p:sp>
    </p:spTree>
    <p:extLst>
      <p:ext uri="{BB962C8B-B14F-4D97-AF65-F5344CB8AC3E}">
        <p14:creationId xmlns:p14="http://schemas.microsoft.com/office/powerpoint/2010/main" val="169074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742950" lvl="1" indent="-285750">
              <a:buFont typeface="Arial" panose="020B0604020202020204" pitchFamily="34" charset="0"/>
              <a:buChar char="•"/>
            </a:pPr>
            <a:r>
              <a:rPr lang="en-US" sz="3600" dirty="0">
                <a:latin typeface="Gidole" panose="020B0604020202020204" charset="0"/>
              </a:rPr>
              <a:t>Range: What are the min/max?</a:t>
            </a:r>
          </a:p>
          <a:p>
            <a:pPr marL="742950" lvl="1"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742950" lvl="1" indent="-285750">
              <a:buFont typeface="Arial" panose="020B0604020202020204" pitchFamily="34" charset="0"/>
              <a:buChar char="•"/>
            </a:pPr>
            <a:r>
              <a:rPr lang="en-US" sz="3600" dirty="0">
                <a:latin typeface="Gidole" panose="020B0604020202020204" charset="0"/>
              </a:rPr>
              <a:t>Standard deviation: Square root of the variance</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hlinkClick r:id="rId4"/>
              </a:rPr>
              <a:t>housing-descriptive.xlsx</a:t>
            </a:r>
            <a:endParaRPr lang="en-US" sz="3600" dirty="0">
              <a:solidFill>
                <a:srgbClr val="000000"/>
              </a:solidFill>
              <a:latin typeface="Roboto Mono" pitchFamily="2"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frequencies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4692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2976B076-EA33-4EC4-B9BC-211037E66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171700"/>
            <a:ext cx="15299286" cy="7262696"/>
          </a:xfrm>
          <a:prstGeom prst="rect">
            <a:avLst/>
          </a:prstGeom>
        </p:spPr>
      </p:pic>
    </p:spTree>
    <p:extLst>
      <p:ext uri="{BB962C8B-B14F-4D97-AF65-F5344CB8AC3E}">
        <p14:creationId xmlns:p14="http://schemas.microsoft.com/office/powerpoint/2010/main" val="3149759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What is the distribution of sample means? </a:t>
            </a:r>
          </a:p>
        </p:txBody>
      </p:sp>
    </p:spTree>
    <p:extLst>
      <p:ext uri="{BB962C8B-B14F-4D97-AF65-F5344CB8AC3E}">
        <p14:creationId xmlns:p14="http://schemas.microsoft.com/office/powerpoint/2010/main" val="86462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5B55FEBE-004E-4854-B0E0-14C1471DC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93" y="2324100"/>
            <a:ext cx="16340667" cy="6858000"/>
          </a:xfrm>
          <a:prstGeom prst="rect">
            <a:avLst/>
          </a:prstGeom>
        </p:spPr>
      </p:pic>
    </p:spTree>
    <p:extLst>
      <p:ext uri="{BB962C8B-B14F-4D97-AF65-F5344CB8AC3E}">
        <p14:creationId xmlns:p14="http://schemas.microsoft.com/office/powerpoint/2010/main" val="3301025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spc="179" dirty="0">
                <a:solidFill>
                  <a:srgbClr val="F2F0F4"/>
                </a:solidFill>
                <a:latin typeface="Gidole Bold"/>
              </a:rPr>
              <a:t>Central limit theorem: </a:t>
            </a:r>
            <a:r>
              <a:rPr lang="en-US" sz="4800" spc="179" dirty="0">
                <a:solidFill>
                  <a:srgbClr val="F2F0F4"/>
                </a:solidFill>
                <a:latin typeface="Gidole Bold"/>
              </a:rPr>
              <a:t>the sampling distribution of the mean of any independent, random variable will be normal or nearly normal, 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VALUES THAN THOSE WITHOUT, </a:t>
            </a:r>
            <a:r>
              <a:rPr lang="en-US" sz="4800" i="1" spc="375" dirty="0">
                <a:solidFill>
                  <a:srgbClr val="000000"/>
                </a:solidFill>
                <a:latin typeface="League Spartan Bold"/>
              </a:rPr>
              <a:t>ON AVERAGE</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We have the data… just not </a:t>
            </a:r>
            <a:r>
              <a:rPr lang="en-US" sz="6500" i="1" spc="195" dirty="0">
                <a:solidFill>
                  <a:srgbClr val="F2F0F4"/>
                </a:solidFill>
                <a:latin typeface="League Spartan Italics"/>
              </a:rPr>
              <a:t>all </a:t>
            </a:r>
            <a:r>
              <a:rPr lang="en-US" sz="6500"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i="1">
                              <a:latin typeface="Cambria Math" panose="02040503050406030204" pitchFamily="18" charset="0"/>
                            </a:rPr>
                            <m:t>𝑜</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some difference in population means</a:t>
            </a:r>
          </a:p>
        </p:txBody>
      </p:sp>
    </p:spTree>
    <p:extLst>
      <p:ext uri="{BB962C8B-B14F-4D97-AF65-F5344CB8AC3E}">
        <p14:creationId xmlns:p14="http://schemas.microsoft.com/office/powerpoint/2010/main" val="174438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we don’t </a:t>
            </a:r>
            <a:r>
              <a:rPr lang="en-US" sz="6500" i="1" spc="195" dirty="0">
                <a:solidFill>
                  <a:srgbClr val="F2F0F4"/>
                </a:solidFill>
                <a:latin typeface="League Spartan Italics"/>
              </a:rPr>
              <a:t>know </a:t>
            </a:r>
            <a:r>
              <a:rPr lang="en-US" sz="6500"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710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𝑋</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𝑋</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𝑁</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𝑁</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710970"/>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i="1">
                        <a:latin typeface="Cambria Math" panose="02040503050406030204" pitchFamily="18" charset="0"/>
                      </a:rPr>
                      <m:t>𝑁</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831"/>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3230401" cy="923330"/>
          </a:xfrm>
          <a:prstGeom prst="rect">
            <a:avLst/>
          </a:prstGeom>
          <a:noFill/>
        </p:spPr>
        <p:txBody>
          <a:bodyPr wrap="square" rtlCol="0">
            <a:spAutoFit/>
          </a:bodyPr>
          <a:lstStyle/>
          <a:p>
            <a:pPr algn="ctr"/>
            <a:r>
              <a:rPr lang="en-US" sz="5400" b="1" dirty="0">
                <a:latin typeface="Gidole" panose="02000503000000000000" charset="0"/>
              </a:rPr>
              <a:t>For every test statistic, a p-value</a:t>
            </a:r>
          </a:p>
        </p:txBody>
      </p:sp>
      <p:pic>
        <p:nvPicPr>
          <p:cNvPr id="13314" name="Picture 2">
            <a:extLst>
              <a:ext uri="{FF2B5EF4-FFF2-40B4-BE49-F238E27FC236}">
                <a16:creationId xmlns:a16="http://schemas.microsoft.com/office/drawing/2014/main" id="{EAB675DA-7626-485F-9C00-59AB66A689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402135"/>
            <a:ext cx="7052428" cy="864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09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3785652"/>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4338297" y="4690403"/>
                <a:ext cx="8163486" cy="5016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b="0" i="1" smtClean="0">
                              <a:latin typeface="Cambria Math" panose="02040503050406030204" pitchFamily="18" charset="0"/>
                            </a:rPr>
                            <m:t>𝐻</m:t>
                          </m:r>
                        </m:e>
                        <m:sub>
                          <m:r>
                            <a:rPr lang="en-US" sz="8000" b="0" i="1" smtClean="0">
                              <a:latin typeface="Cambria Math" panose="02040503050406030204" pitchFamily="18" charset="0"/>
                            </a:rPr>
                            <m:t>𝑜</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1</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2</m:t>
                          </m:r>
                        </m:sub>
                      </m:sSub>
                      <m:r>
                        <a:rPr lang="en-US" sz="8000" b="0" i="1" smtClean="0">
                          <a:latin typeface="Cambria Math" panose="02040503050406030204" pitchFamily="18" charset="0"/>
                        </a:rPr>
                        <m:t>=0</m:t>
                      </m:r>
                    </m:oMath>
                  </m:oMathPara>
                </a14:m>
                <a:endParaRPr lang="en-US" sz="8000" b="0" dirty="0">
                  <a:latin typeface="Gidole" panose="02000503000000000000" charset="0"/>
                </a:endParaRPr>
              </a:p>
              <a:p>
                <a:endParaRPr lang="en-US" sz="8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𝐻</m:t>
                          </m:r>
                        </m:e>
                        <m:sub>
                          <m:r>
                            <a:rPr lang="en-US" sz="8000" i="1">
                              <a:latin typeface="Cambria Math" panose="02040503050406030204" pitchFamily="18" charset="0"/>
                            </a:rPr>
                            <m:t>𝑜</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1</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2</m:t>
                          </m:r>
                        </m:sub>
                      </m:sSub>
                      <m:r>
                        <a:rPr lang="en-US" sz="8000" i="1" smtClean="0">
                          <a:latin typeface="Cambria Math" panose="02040503050406030204" pitchFamily="18" charset="0"/>
                          <a:ea typeface="Cambria Math" panose="02040503050406030204" pitchFamily="18" charset="0"/>
                        </a:rPr>
                        <m:t>≠</m:t>
                      </m:r>
                      <m:r>
                        <a:rPr lang="en-US" sz="8000" i="1">
                          <a:latin typeface="Cambria Math" panose="02040503050406030204" pitchFamily="18" charset="0"/>
                        </a:rPr>
                        <m:t>0</m:t>
                      </m:r>
                    </m:oMath>
                  </m:oMathPara>
                </a14:m>
                <a:endParaRPr lang="en-US" sz="8000" b="0" dirty="0">
                  <a:latin typeface="Gidole" panose="02000503000000000000" charset="0"/>
                </a:endParaRPr>
              </a:p>
              <a:p>
                <a:endParaRPr lang="en-US" sz="80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4338297" y="4690403"/>
                <a:ext cx="8163486" cy="50167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210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hlinkClick r:id="rId4"/>
              </a:rPr>
              <a:t>housing-inferential.xlsx</a:t>
            </a:r>
            <a:endParaRPr lang="en-US" sz="3600" dirty="0">
              <a:solidFill>
                <a:srgbClr val="000000"/>
              </a:solidFill>
              <a:latin typeface="Roboto Mono" pitchFamily="2"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p:txBody>
      </p:sp>
    </p:spTree>
    <p:extLst>
      <p:ext uri="{BB962C8B-B14F-4D97-AF65-F5344CB8AC3E}">
        <p14:creationId xmlns:p14="http://schemas.microsoft.com/office/powerpoint/2010/main" val="20557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43919144"/>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0" y="3096491"/>
                <a:ext cx="8458200" cy="218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r>
                        <a:rPr lang="en-US" sz="7200" b="0"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f>
                        <m:fPr>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𝜎</m:t>
                          </m:r>
                        </m:num>
                        <m:den>
                          <m:rad>
                            <m:radPr>
                              <m:degHide m:val="on"/>
                              <m:ctrlPr>
                                <a:rPr lang="en-US" sz="7200" b="0" i="1" smtClean="0">
                                  <a:latin typeface="Cambria Math" panose="02040503050406030204" pitchFamily="18" charset="0"/>
                                  <a:ea typeface="Cambria Math" panose="02040503050406030204" pitchFamily="18" charset="0"/>
                                </a:rPr>
                              </m:ctrlPr>
                            </m:radPr>
                            <m:deg/>
                            <m:e>
                              <m:r>
                                <a:rPr lang="en-US" sz="7200" b="0" i="1" smtClean="0">
                                  <a:latin typeface="Cambria Math" panose="02040503050406030204" pitchFamily="18" charset="0"/>
                                  <a:ea typeface="Cambria Math" panose="02040503050406030204" pitchFamily="18" charset="0"/>
                                </a:rPr>
                                <m:t>𝑛</m:t>
                              </m:r>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0" y="3096491"/>
                <a:ext cx="8458200" cy="2189446"/>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9982200" y="3086100"/>
                <a:ext cx="8153400" cy="591867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sSub>
                      <m:sSubPr>
                        <m:ctrlPr>
                          <a:rPr lang="en-US" sz="6000" i="1">
                            <a:latin typeface="Cambria Math" panose="02040503050406030204" pitchFamily="18" charset="0"/>
                            <a:ea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𝑍</m:t>
                        </m:r>
                      </m:e>
                      <m:sub>
                        <m:f>
                          <m:fPr>
                            <m:type m:val="skw"/>
                            <m:ctrlPr>
                              <a:rPr lang="en-US" sz="6000" i="1">
                                <a:latin typeface="Cambria Math" panose="02040503050406030204" pitchFamily="18" charset="0"/>
                                <a:ea typeface="Cambria Math" panose="02040503050406030204" pitchFamily="18" charset="0"/>
                              </a:rPr>
                            </m:ctrlPr>
                          </m:fPr>
                          <m:num>
                            <m:r>
                              <a:rPr lang="en-US" sz="6000" i="1">
                                <a:latin typeface="Cambria Math" panose="02040503050406030204" pitchFamily="18" charset="0"/>
                                <a:ea typeface="Cambria Math" panose="02040503050406030204" pitchFamily="18" charset="0"/>
                              </a:rPr>
                              <m:t>𝑎</m:t>
                            </m:r>
                          </m:num>
                          <m:den>
                            <m:r>
                              <a:rPr lang="en-US" sz="6000" i="1">
                                <a:latin typeface="Cambria Math" panose="02040503050406030204" pitchFamily="18" charset="0"/>
                                <a:ea typeface="Cambria Math" panose="02040503050406030204" pitchFamily="18" charset="0"/>
                              </a:rPr>
                              <m:t>2</m:t>
                            </m:r>
                          </m:den>
                        </m:f>
                      </m:sub>
                    </m:sSub>
                  </m:oMath>
                </a14:m>
                <a:r>
                  <a:rPr lang="en-US" sz="6000" dirty="0"/>
                  <a:t>= critical value</a:t>
                </a:r>
              </a:p>
              <a:p>
                <a14:m>
                  <m:oMath xmlns:m="http://schemas.openxmlformats.org/officeDocument/2006/math">
                    <m:r>
                      <a:rPr lang="en-US" sz="6000" i="1">
                        <a:latin typeface="Cambria Math" panose="02040503050406030204" pitchFamily="18" charset="0"/>
                        <a:ea typeface="Cambria Math" panose="02040503050406030204" pitchFamily="18" charset="0"/>
                      </a:rPr>
                      <m:t>𝜎</m:t>
                    </m:r>
                  </m:oMath>
                </a14:m>
                <a:r>
                  <a:rPr lang="en-US" sz="6000" dirty="0"/>
                  <a:t>= population standard deviation</a:t>
                </a:r>
              </a:p>
              <a:p>
                <a14:m>
                  <m:oMath xmlns:m="http://schemas.openxmlformats.org/officeDocument/2006/math">
                    <m:r>
                      <a:rPr lang="en-US" sz="6000" i="1">
                        <a:latin typeface="Cambria Math" panose="02040503050406030204" pitchFamily="18" charset="0"/>
                        <a:ea typeface="Cambria Math" panose="02040503050406030204" pitchFamily="18" charset="0"/>
                      </a:rPr>
                      <m:t>𝑛</m:t>
                    </m:r>
                  </m:oMath>
                </a14:m>
                <a:r>
                  <a:rPr lang="en-US" sz="6000" dirty="0"/>
                  <a:t> = population mean</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9982200" y="3086100"/>
                <a:ext cx="8153400" cy="5918672"/>
              </a:xfrm>
              <a:prstGeom prst="rect">
                <a:avLst/>
              </a:prstGeom>
              <a:blipFill>
                <a:blip r:embed="rId5"/>
                <a:stretch>
                  <a:fillRect l="-4562" t="-29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0F9F87-2B83-4029-98A9-14E57FDF3DE7}"/>
              </a:ext>
            </a:extLst>
          </p:cNvPr>
          <p:cNvCxnSpPr>
            <a:cxnSpLocks/>
          </p:cNvCxnSpPr>
          <p:nvPr/>
        </p:nvCxnSpPr>
        <p:spPr>
          <a:xfrm flipH="1">
            <a:off x="1066800" y="4991100"/>
            <a:ext cx="16002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78170" y="5971649"/>
            <a:ext cx="1832489" cy="1077218"/>
          </a:xfrm>
          <a:prstGeom prst="rect">
            <a:avLst/>
          </a:prstGeom>
          <a:noFill/>
        </p:spPr>
        <p:txBody>
          <a:bodyPr wrap="square" rtlCol="0">
            <a:spAutoFit/>
          </a:bodyPr>
          <a:lstStyle/>
          <a:p>
            <a:r>
              <a:rPr lang="en-US" sz="3200" b="1" dirty="0">
                <a:latin typeface="Gidole" panose="02000503000000000000" charset="0"/>
              </a:rPr>
              <a:t>1. Point estimate</a:t>
            </a:r>
          </a:p>
        </p:txBody>
      </p:sp>
      <p:sp>
        <p:nvSpPr>
          <p:cNvPr id="14" name="TextBox 13">
            <a:extLst>
              <a:ext uri="{FF2B5EF4-FFF2-40B4-BE49-F238E27FC236}">
                <a16:creationId xmlns:a16="http://schemas.microsoft.com/office/drawing/2014/main" id="{24BD5C47-5B0E-4A79-843E-2A73A4F70C15}"/>
              </a:ext>
            </a:extLst>
          </p:cNvPr>
          <p:cNvSpPr txBox="1"/>
          <p:nvPr/>
        </p:nvSpPr>
        <p:spPr>
          <a:xfrm>
            <a:off x="6854312" y="7265276"/>
            <a:ext cx="2365888" cy="1077218"/>
          </a:xfrm>
          <a:prstGeom prst="rect">
            <a:avLst/>
          </a:prstGeom>
          <a:noFill/>
        </p:spPr>
        <p:txBody>
          <a:bodyPr wrap="square" rtlCol="0">
            <a:spAutoFit/>
          </a:bodyPr>
          <a:lstStyle/>
          <a:p>
            <a:r>
              <a:rPr lang="en-US" sz="3200" b="1" dirty="0">
                <a:latin typeface="Gidole" panose="02000503000000000000" charset="0"/>
              </a:rPr>
              <a:t>3. Margin of error</a:t>
            </a:r>
          </a:p>
        </p:txBody>
      </p:sp>
      <p:cxnSp>
        <p:nvCxnSpPr>
          <p:cNvPr id="15" name="Straight Arrow Connector 14">
            <a:extLst>
              <a:ext uri="{FF2B5EF4-FFF2-40B4-BE49-F238E27FC236}">
                <a16:creationId xmlns:a16="http://schemas.microsoft.com/office/drawing/2014/main" id="{4F2F0F30-6CAB-4893-BF34-34BE03B22E30}"/>
              </a:ext>
            </a:extLst>
          </p:cNvPr>
          <p:cNvCxnSpPr>
            <a:cxnSpLocks/>
          </p:cNvCxnSpPr>
          <p:nvPr/>
        </p:nvCxnSpPr>
        <p:spPr>
          <a:xfrm flipH="1">
            <a:off x="5715000" y="5410200"/>
            <a:ext cx="1524000" cy="635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AF55B32-544B-4DD9-B1FE-C393CCBA5618}"/>
              </a:ext>
            </a:extLst>
          </p:cNvPr>
          <p:cNvSpPr txBox="1"/>
          <p:nvPr/>
        </p:nvSpPr>
        <p:spPr>
          <a:xfrm>
            <a:off x="4061541" y="6188058"/>
            <a:ext cx="2365888" cy="1077218"/>
          </a:xfrm>
          <a:prstGeom prst="rect">
            <a:avLst/>
          </a:prstGeom>
          <a:noFill/>
        </p:spPr>
        <p:txBody>
          <a:bodyPr wrap="square" rtlCol="0">
            <a:spAutoFit/>
          </a:bodyPr>
          <a:lstStyle/>
          <a:p>
            <a:r>
              <a:rPr lang="en-US" sz="3200" b="1" dirty="0">
                <a:latin typeface="Gidole" panose="02000503000000000000" charset="0"/>
              </a:rPr>
              <a:t>2. Standard error</a:t>
            </a:r>
          </a:p>
        </p:txBody>
      </p:sp>
      <p:sp>
        <p:nvSpPr>
          <p:cNvPr id="25" name="Rectangle 24">
            <a:extLst>
              <a:ext uri="{FF2B5EF4-FFF2-40B4-BE49-F238E27FC236}">
                <a16:creationId xmlns:a16="http://schemas.microsoft.com/office/drawing/2014/main" id="{25DA9CAA-09FF-4C1C-AB16-1679AC30AF85}"/>
              </a:ext>
            </a:extLst>
          </p:cNvPr>
          <p:cNvSpPr/>
          <p:nvPr/>
        </p:nvSpPr>
        <p:spPr>
          <a:xfrm>
            <a:off x="4229100" y="3086100"/>
            <a:ext cx="4444522" cy="23241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7391400" y="5438337"/>
            <a:ext cx="344607" cy="1944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44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0" grpId="0"/>
      <p:bldP spid="2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statistics are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873</TotalTime>
  <Words>6403</Words>
  <Application>Microsoft Office PowerPoint</Application>
  <PresentationFormat>Custom</PresentationFormat>
  <Paragraphs>557</Paragraphs>
  <Slides>79</Slides>
  <Notes>74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Gidole Bold</vt:lpstr>
      <vt:lpstr>League Spartan Italics</vt:lpstr>
      <vt:lpstr>Arial</vt:lpstr>
      <vt:lpstr>Gidole</vt:lpstr>
      <vt:lpstr>League Spartan</vt:lpstr>
      <vt:lpstr>Open Sans Extra Bold</vt:lpstr>
      <vt:lpstr>Cambria Math</vt:lpstr>
      <vt:lpstr>League Spartan Bold</vt:lpstr>
      <vt:lpstr>Impact</vt:lpstr>
      <vt:lpstr>Roboto Mono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109</cp:revision>
  <dcterms:created xsi:type="dcterms:W3CDTF">2006-08-16T00:00:00Z</dcterms:created>
  <dcterms:modified xsi:type="dcterms:W3CDTF">2020-02-15T23:28:15Z</dcterms:modified>
  <dc:identifier>DADurESpNu8</dc:identifier>
</cp:coreProperties>
</file>